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72" r:id="rId5"/>
    <p:sldMasterId id="2147483648" r:id="rId6"/>
  </p:sldMasterIdLst>
  <p:sldIdLst>
    <p:sldId id="256" r:id="rId7"/>
    <p:sldId id="264" r:id="rId8"/>
    <p:sldId id="257" r:id="rId9"/>
    <p:sldId id="258" r:id="rId10"/>
    <p:sldId id="259" r:id="rId11"/>
    <p:sldId id="265" r:id="rId12"/>
    <p:sldId id="261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7" r:id="rId21"/>
    <p:sldId id="273" r:id="rId22"/>
    <p:sldId id="274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45"/>
    <a:srgbClr val="3A5DAE"/>
    <a:srgbClr val="009B77"/>
    <a:srgbClr val="E1523D"/>
    <a:srgbClr val="00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57" autoAdjust="0"/>
    <p:restoredTop sz="97604" autoAdjust="0"/>
  </p:normalViewPr>
  <p:slideViewPr>
    <p:cSldViewPr snapToGrid="0">
      <p:cViewPr varScale="1">
        <p:scale>
          <a:sx n="110" d="100"/>
          <a:sy n="110" d="100"/>
        </p:scale>
        <p:origin x="32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9007-C5F8-4C58-AAF3-44959F5EB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5109-FA7D-4183-AF41-6E534BC9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456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220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9007-C5F8-4C58-AAF3-44959F5EB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66111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5109-FA7D-4183-AF41-6E534BC9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61110" cy="3813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113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876D-7C50-47BC-B767-E770BBD9D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8719711" cy="285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D4F25-BE82-414D-983E-A7AA8EA30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87197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Supporting text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B78A3-354E-4436-8A1F-A738D6FD8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6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9037-9A61-44FF-B343-A1F47EB6A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48868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1742C-F6AA-4E92-81EC-FC3F92771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099560" cy="3974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1A4BA-B444-447F-A3C1-3695A0CE1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7394" y="1825625"/>
            <a:ext cx="4049486" cy="3974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221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90CB-710D-4044-B0DB-5699385EB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78128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 ONLY</a:t>
            </a:r>
          </a:p>
        </p:txBody>
      </p:sp>
    </p:spTree>
    <p:extLst>
      <p:ext uri="{BB962C8B-B14F-4D97-AF65-F5344CB8AC3E}">
        <p14:creationId xmlns:p14="http://schemas.microsoft.com/office/powerpoint/2010/main" val="1145045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3E77-682A-4BDC-927B-56037CAB0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66C25-1E42-4DCC-9B53-F800D4F58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4295221" cy="54038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50B20-E1AB-4CD8-BA80-FDDA9C233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623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0CF4-363B-48B9-93CF-D27A1844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8293B5-7E83-41A5-A1F7-B6241C7059F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437882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71A8C-4B85-4C42-9EE1-1083DE96F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537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B390-6589-49AF-99F7-B8378606A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42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7562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2A6158B-E3CB-435A-810C-590F6F88C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252" y="2877676"/>
            <a:ext cx="6500553" cy="1692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>
                <a:solidFill>
                  <a:srgbClr val="FFC845"/>
                </a:solidFill>
              </a:defRPr>
            </a:lvl1pPr>
          </a:lstStyle>
          <a:p>
            <a:r>
              <a:rPr lang="en-US" dirty="0"/>
              <a:t>ENTER AWESOME HEADLINE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6B8E1FA-3901-45C7-8F96-C875D6248E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0252" y="4802796"/>
            <a:ext cx="4477327" cy="141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9B77"/>
                </a:solidFill>
              </a:defRPr>
            </a:lvl1pPr>
          </a:lstStyle>
          <a:p>
            <a:pPr lvl="0"/>
            <a:r>
              <a:rPr lang="en-US" dirty="0"/>
              <a:t>Presented by Name, Company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Presented by Name, Company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Presented by Name, Company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2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876D-7C50-47BC-B767-E770BBD9D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32644"/>
            <a:ext cx="10515600" cy="285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D4F25-BE82-414D-983E-A7AA8EA30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123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Supporting text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B78A3-354E-4436-8A1F-A738D6FD8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2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9037-9A61-44FF-B343-A1F47EB6A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1742C-F6AA-4E92-81EC-FC3F92771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5667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1A4BA-B444-447F-A3C1-3695A0CE1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667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15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E459-9AE9-47E8-AD2A-D929E4860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A5DAE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7F43C-0F9B-4306-8714-8A1ABB065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7CB8C-F2A3-4BFC-A395-AE271281F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141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2945C-ADE2-4E01-9A73-5D48039E9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4E76B5-C3BD-4E6A-AA7F-3821F9656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14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52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90CB-710D-4044-B0DB-5699385EB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 ONLY</a:t>
            </a:r>
          </a:p>
        </p:txBody>
      </p:sp>
    </p:spTree>
    <p:extLst>
      <p:ext uri="{BB962C8B-B14F-4D97-AF65-F5344CB8AC3E}">
        <p14:creationId xmlns:p14="http://schemas.microsoft.com/office/powerpoint/2010/main" val="260412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3E77-682A-4BDC-927B-56037CAB0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66C25-1E42-4DCC-9B53-F800D4F58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488812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50B20-E1AB-4CD8-BA80-FDDA9C233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87921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577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0CF4-363B-48B9-93CF-D27A1844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8293B5-7E83-41A5-A1F7-B6241C7059F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3526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71A8C-4B85-4C42-9EE1-1083DE96F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82696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81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B390-6589-49AF-99F7-B8378606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610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0F51-59E8-4E7D-BB38-0F9BE641E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5CFF3-91F6-4869-825B-E09C83194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36834-EE35-4A3D-A69D-8CBDC45C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9EBF-FC1E-40ED-A05B-128E3A410833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F4535-C061-45A6-9404-44614AD3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C0DD3-4282-4014-AE0A-3A51A4AB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D9C5-D98B-4D69-95AC-C14F13258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1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CA9CD4C-8AFF-4097-AC59-D20F01FEA39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E1619-B9F3-4058-B7D2-F46574E9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ENTER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A178-45AB-4DF0-A26F-7D70774E7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462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62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7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A5DA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4BE00C8-4B91-4811-AA27-CA49A34FC68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E1619-B9F3-4058-B7D2-F46574E9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12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ENTER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A178-45AB-4DF0-A26F-7D70774E7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364279" cy="381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82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A5DA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, room&#10;&#10;Description automatically generated">
            <a:extLst>
              <a:ext uri="{FF2B5EF4-FFF2-40B4-BE49-F238E27FC236}">
                <a16:creationId xmlns:a16="http://schemas.microsoft.com/office/drawing/2014/main" id="{03F0A666-0D65-4B82-97DB-C30D4243B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0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FFC84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1059E-A03C-40A3-B783-727866B38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67" y="2747246"/>
            <a:ext cx="5144654" cy="22538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Strange Bedfellows: The Interplay between Cal-OSHA and Federal OSHA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8F57C-8826-4583-A01B-DAB3FE5E3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67" y="4637993"/>
            <a:ext cx="5144654" cy="49299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6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8F73-F123-4CC4-923E-244EB656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947" y="413173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Differences:</a:t>
            </a:r>
          </a:p>
        </p:txBody>
      </p:sp>
      <p:pic>
        <p:nvPicPr>
          <p:cNvPr id="7" name="Content Placeholder 4" descr="A hand holding an apple&#10;&#10;Description generated with high confidence">
            <a:extLst>
              <a:ext uri="{FF2B5EF4-FFF2-40B4-BE49-F238E27FC236}">
                <a16:creationId xmlns:a16="http://schemas.microsoft.com/office/drawing/2014/main" id="{F80FA677-7D3B-47A3-BDA8-D21410014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r="2905" b="-4"/>
          <a:stretch/>
        </p:blipFill>
        <p:spPr>
          <a:xfrm>
            <a:off x="385736" y="413173"/>
            <a:ext cx="7058306" cy="410739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E5D57C-7092-4700-92B9-1D2F954D4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Expedited hearings and the pressure to abate.</a:t>
            </a:r>
          </a:p>
          <a:p>
            <a:r>
              <a:rPr lang="en-US" sz="2000" dirty="0"/>
              <a:t>What about abatement if you lose first round hearing with the judge and decide to appeal?</a:t>
            </a:r>
          </a:p>
          <a:p>
            <a:r>
              <a:rPr lang="en-US" sz="2000" dirty="0"/>
              <a:t>Classifications and fine amounts.</a:t>
            </a:r>
          </a:p>
        </p:txBody>
      </p:sp>
    </p:spTree>
    <p:extLst>
      <p:ext uri="{BB962C8B-B14F-4D97-AF65-F5344CB8AC3E}">
        <p14:creationId xmlns:p14="http://schemas.microsoft.com/office/powerpoint/2010/main" val="48578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261D72D-6B0C-49E6-B386-27B4124A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r="-1" b="-1"/>
          <a:stretch/>
        </p:blipFill>
        <p:spPr>
          <a:xfrm>
            <a:off x="886782" y="1"/>
            <a:ext cx="8557447" cy="5347244"/>
          </a:xfrm>
          <a:custGeom>
            <a:avLst/>
            <a:gdLst/>
            <a:ahLst/>
            <a:cxnLst/>
            <a:rect l="l" t="t" r="r" b="b"/>
            <a:pathLst>
              <a:path w="9366779" h="5852967">
                <a:moveTo>
                  <a:pt x="1169579" y="0"/>
                </a:moveTo>
                <a:lnTo>
                  <a:pt x="8197201" y="0"/>
                </a:lnTo>
                <a:lnTo>
                  <a:pt x="9366779" y="1169579"/>
                </a:lnTo>
                <a:lnTo>
                  <a:pt x="4683391" y="5852967"/>
                </a:lnTo>
                <a:lnTo>
                  <a:pt x="0" y="116957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93825-3BA6-4B7B-AE8D-744C564F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783" y="1765803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080808"/>
                </a:solidFill>
              </a:rPr>
              <a:t>What about Repeats?</a:t>
            </a:r>
            <a:br>
              <a:rPr lang="en-US" sz="4900" b="1" dirty="0">
                <a:solidFill>
                  <a:srgbClr val="080808"/>
                </a:solidFill>
              </a:rPr>
            </a:br>
            <a:br>
              <a:rPr lang="en-US" sz="2800" dirty="0">
                <a:solidFill>
                  <a:srgbClr val="080808"/>
                </a:solidFill>
              </a:rPr>
            </a:br>
            <a:r>
              <a:rPr lang="en-US" sz="2800" dirty="0">
                <a:solidFill>
                  <a:srgbClr val="080808"/>
                </a:solidFill>
              </a:rPr>
              <a:t>- Changes in California.</a:t>
            </a:r>
            <a:br>
              <a:rPr lang="en-US" sz="2800" dirty="0">
                <a:solidFill>
                  <a:srgbClr val="080808"/>
                </a:solidFill>
              </a:rPr>
            </a:br>
            <a:br>
              <a:rPr lang="en-US" sz="2800" dirty="0">
                <a:solidFill>
                  <a:srgbClr val="080808"/>
                </a:solidFill>
              </a:rPr>
            </a:br>
            <a:r>
              <a:rPr lang="en-US" sz="2800" dirty="0">
                <a:solidFill>
                  <a:srgbClr val="080808"/>
                </a:solidFill>
              </a:rPr>
              <a:t>- Federal case law (</a:t>
            </a:r>
            <a:r>
              <a:rPr lang="en-US" sz="2800" b="1" i="1" dirty="0">
                <a:solidFill>
                  <a:srgbClr val="080808"/>
                </a:solidFill>
              </a:rPr>
              <a:t>Angelica Textile</a:t>
            </a:r>
            <a:r>
              <a:rPr lang="en-US" sz="2800" dirty="0">
                <a:solidFill>
                  <a:srgbClr val="080808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25932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E72D-2373-4F04-9B70-0705BAA6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71" y="2770128"/>
            <a:ext cx="4515147" cy="1529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 Duty Clause v. IIPP</a:t>
            </a:r>
          </a:p>
        </p:txBody>
      </p:sp>
      <p:pic>
        <p:nvPicPr>
          <p:cNvPr id="5" name="Content Placeholder 4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8CBF1C17-584E-44A1-BA32-99F496FD9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r="7288" b="-2"/>
          <a:stretch/>
        </p:blipFill>
        <p:spPr>
          <a:xfrm>
            <a:off x="5538033" y="793315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7" name="Picture 6" descr="A close up of a card&#10;&#10;Description generated with high confidence">
            <a:extLst>
              <a:ext uri="{FF2B5EF4-FFF2-40B4-BE49-F238E27FC236}">
                <a16:creationId xmlns:a16="http://schemas.microsoft.com/office/drawing/2014/main" id="{DB8FAB99-5128-4A32-8CFA-37681C3BF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0" r="1464"/>
          <a:stretch/>
        </p:blipFill>
        <p:spPr>
          <a:xfrm>
            <a:off x="-2191" y="10"/>
            <a:ext cx="7678763" cy="6857990"/>
          </a:xfrm>
          <a:custGeom>
            <a:avLst/>
            <a:gdLst/>
            <a:ahLst/>
            <a:cxnLst/>
            <a:rect l="l" t="t" r="r" b="b"/>
            <a:pathLst>
              <a:path w="7678763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2295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467E-8B8D-4A1C-B182-9766B993B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265" y="750219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Differences in Regulations:</a:t>
            </a:r>
          </a:p>
        </p:txBody>
      </p:sp>
      <p:pic>
        <p:nvPicPr>
          <p:cNvPr id="7" name="Content Placeholder 3" descr="A picture containing indoor, text&#10;&#10;Description generated with high confidence">
            <a:extLst>
              <a:ext uri="{FF2B5EF4-FFF2-40B4-BE49-F238E27FC236}">
                <a16:creationId xmlns:a16="http://schemas.microsoft.com/office/drawing/2014/main" id="{61515E6A-B980-4CA7-A188-A83D3A057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8" b="1"/>
          <a:stretch/>
        </p:blipFill>
        <p:spPr>
          <a:xfrm>
            <a:off x="327547" y="321733"/>
            <a:ext cx="7058306" cy="50150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3EA90A-CA33-4FCC-B520-E5F007BFE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Wildfire Smoke</a:t>
            </a:r>
          </a:p>
          <a:p>
            <a:r>
              <a:rPr lang="en-US" sz="2000" dirty="0"/>
              <a:t>Indoor Heat</a:t>
            </a:r>
          </a:p>
          <a:p>
            <a:r>
              <a:rPr lang="en-US" sz="2000" dirty="0"/>
              <a:t>Ergonomics</a:t>
            </a:r>
          </a:p>
          <a:p>
            <a:r>
              <a:rPr lang="en-US" sz="2000" dirty="0"/>
              <a:t>Permissible Exposure Limits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8E98F3D-832E-49E7-B0C4-2859D44DC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/>
          <a:stretch/>
        </p:blipFill>
        <p:spPr>
          <a:xfrm>
            <a:off x="20" y="1"/>
            <a:ext cx="12191980" cy="5370021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0719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974A9-ADC9-4482-9CF7-4184FC80A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885" y="349363"/>
            <a:ext cx="10515600" cy="1500187"/>
          </a:xfrm>
        </p:spPr>
        <p:txBody>
          <a:bodyPr>
            <a:normAutofit/>
          </a:bodyPr>
          <a:lstStyle/>
          <a:p>
            <a:r>
              <a:rPr lang="en-US" sz="3600" b="1" dirty="0"/>
              <a:t>Current state of COVID-19.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4C283-A1A5-487F-98FB-3F950A13D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4" y="1099457"/>
            <a:ext cx="5362576" cy="4071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A8624-043D-4466-9FCE-E2095628C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099457"/>
            <a:ext cx="5704114" cy="40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3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1486-80F0-4433-AF7F-30E96E7B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7" y="0"/>
            <a:ext cx="5120114" cy="976657"/>
          </a:xfrm>
        </p:spPr>
        <p:txBody>
          <a:bodyPr>
            <a:normAutofit/>
          </a:bodyPr>
          <a:lstStyle/>
          <a:p>
            <a:r>
              <a:rPr lang="en-US" dirty="0"/>
              <a:t>Heat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B55FE-C693-4635-A94E-4D26888B9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91" y="887799"/>
            <a:ext cx="5440679" cy="47399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100" b="1" dirty="0"/>
              <a:t>Federal:</a:t>
            </a:r>
          </a:p>
          <a:p>
            <a:pPr marL="0" indent="0">
              <a:buNone/>
            </a:pPr>
            <a:endParaRPr lang="en-US" sz="2100" dirty="0"/>
          </a:p>
          <a:p>
            <a:pPr lvl="1"/>
            <a:r>
              <a:rPr lang="en-US" sz="2100" dirty="0"/>
              <a:t>Not an active topic.</a:t>
            </a:r>
          </a:p>
          <a:p>
            <a:pPr lvl="1"/>
            <a:r>
              <a:rPr lang="en-US" sz="2100" i="1" dirty="0"/>
              <a:t>A.H. Sturgill Roofing, Inc. </a:t>
            </a:r>
            <a:r>
              <a:rPr lang="en-US" sz="2100" dirty="0"/>
              <a:t>(OSHRC Feb. 2019) – would need compelling evidence of heat being recognized hazard under General Duty Clause.</a:t>
            </a:r>
          </a:p>
          <a:p>
            <a:pPr marL="0" indent="0">
              <a:buNone/>
            </a:pPr>
            <a:r>
              <a:rPr lang="en-US" sz="2100" b="1" dirty="0"/>
              <a:t>California:</a:t>
            </a:r>
          </a:p>
          <a:p>
            <a:pPr marL="0" indent="0">
              <a:buNone/>
            </a:pPr>
            <a:endParaRPr lang="en-US" sz="2100" dirty="0"/>
          </a:p>
          <a:p>
            <a:pPr lvl="1"/>
            <a:r>
              <a:rPr lang="en-US" sz="2100" dirty="0"/>
              <a:t>Already an outdoor heat regulation.</a:t>
            </a:r>
          </a:p>
          <a:p>
            <a:pPr lvl="1"/>
            <a:r>
              <a:rPr lang="en-US" sz="2100" dirty="0"/>
              <a:t>Standards Board is working on an indoor heat regulation:</a:t>
            </a:r>
          </a:p>
          <a:p>
            <a:pPr lvl="2"/>
            <a:r>
              <a:rPr lang="en-US" sz="2100" dirty="0"/>
              <a:t>Last comment on April 22, 2019: After careful review of the comments received on the draft standard posted on January 29, 2019, further revisions have been made. Cal/OSHA is preparing rulemaking documents based on this draft. No further changes prior to rulemaking are anticipated.</a:t>
            </a:r>
          </a:p>
          <a:p>
            <a:endParaRPr lang="en-US" sz="1400" dirty="0"/>
          </a:p>
        </p:txBody>
      </p:sp>
      <p:pic>
        <p:nvPicPr>
          <p:cNvPr id="5" name="Picture 4" descr="A close up of a fire&#10;&#10;Description generated with very high confidence">
            <a:extLst>
              <a:ext uri="{FF2B5EF4-FFF2-40B4-BE49-F238E27FC236}">
                <a16:creationId xmlns:a16="http://schemas.microsoft.com/office/drawing/2014/main" id="{656EBF8D-1871-4B73-BC5C-717FBBF33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1" r="2" b="1111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7770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0A64-8848-464A-860E-CF88ACF1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740" y="-295173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Workplace Violence</a:t>
            </a: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E24020C-1160-49B2-B030-8A9B7EAE0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2"/>
            <a:ext cx="5768453" cy="52062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B65B3-D70A-489A-9239-4AAA4B1AA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858" y="826880"/>
            <a:ext cx="5478088" cy="49694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Federal: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r>
              <a:rPr lang="en-US" sz="1600" i="1" dirty="0"/>
              <a:t>Integra Health Management, Inc. </a:t>
            </a:r>
            <a:r>
              <a:rPr lang="en-US" sz="1600" dirty="0"/>
              <a:t>(OSHRC Mar. 2019) – recognized use of General Duty Clause but with very specific facts.</a:t>
            </a:r>
          </a:p>
          <a:p>
            <a:pPr lvl="1"/>
            <a:r>
              <a:rPr lang="en-US" sz="1600" dirty="0"/>
              <a:t>Very little actual use of General Duty.</a:t>
            </a:r>
          </a:p>
          <a:p>
            <a:pPr marL="0" indent="0">
              <a:buNone/>
            </a:pPr>
            <a:r>
              <a:rPr lang="en-US" sz="1600" b="1" dirty="0"/>
              <a:t>California: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r>
              <a:rPr lang="en-US" sz="1600" dirty="0"/>
              <a:t>Existing standard for health care industry.</a:t>
            </a:r>
          </a:p>
          <a:p>
            <a:pPr lvl="1"/>
            <a:r>
              <a:rPr lang="en-US" sz="1600" dirty="0"/>
              <a:t>Standards Board working on general industry, including most recent draft from October 2018 and proposed changes with new version coming.</a:t>
            </a:r>
          </a:p>
          <a:p>
            <a:pPr lvl="2"/>
            <a:r>
              <a:rPr lang="en-US" sz="1600" dirty="0"/>
              <a:t>More Plans – hazard assessments and active shooter procedures.</a:t>
            </a:r>
          </a:p>
          <a:p>
            <a:pPr lvl="2"/>
            <a:r>
              <a:rPr lang="en-US" sz="1600" dirty="0"/>
              <a:t>More Training.</a:t>
            </a:r>
          </a:p>
          <a:p>
            <a:pPr lvl="2"/>
            <a:r>
              <a:rPr lang="en-US" sz="1600" dirty="0"/>
              <a:t>Violent incident log (recordkeeping).</a:t>
            </a:r>
          </a:p>
          <a:p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1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man, sitting, outdoor&#10;&#10;Description generated with very high confidence">
            <a:extLst>
              <a:ext uri="{FF2B5EF4-FFF2-40B4-BE49-F238E27FC236}">
                <a16:creationId xmlns:a16="http://schemas.microsoft.com/office/drawing/2014/main" id="{93D95B55-1ED7-4858-BDAE-FFDA4F34D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16170" r="6557"/>
          <a:stretch/>
        </p:blipFill>
        <p:spPr>
          <a:xfrm>
            <a:off x="0" y="-149619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8256EF-E473-4736-92FF-C518ABA5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15" y="3998015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Foot Protection</a:t>
            </a:r>
          </a:p>
        </p:txBody>
      </p:sp>
    </p:spTree>
    <p:extLst>
      <p:ext uri="{BB962C8B-B14F-4D97-AF65-F5344CB8AC3E}">
        <p14:creationId xmlns:p14="http://schemas.microsoft.com/office/powerpoint/2010/main" val="2187118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D47B3D-70E9-4E0C-85E5-988F8D1F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212E07-0374-4C53-B42A-DDE50672F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0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ext&#10;&#10;Description generated with high confidence">
            <a:extLst>
              <a:ext uri="{FF2B5EF4-FFF2-40B4-BE49-F238E27FC236}">
                <a16:creationId xmlns:a16="http://schemas.microsoft.com/office/drawing/2014/main" id="{0DD44541-44FA-4EA5-A2EB-B6EA9491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r="-1" b="12378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73820C-48A3-43EA-829A-9C6634E5A8B4}"/>
              </a:ext>
            </a:extLst>
          </p:cNvPr>
          <p:cNvSpPr txBox="1"/>
          <p:nvPr/>
        </p:nvSpPr>
        <p:spPr>
          <a:xfrm>
            <a:off x="511629" y="5018314"/>
            <a:ext cx="913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Your Speakers: Lisa Prince and Matthew Deffebach</a:t>
            </a:r>
          </a:p>
        </p:txBody>
      </p:sp>
    </p:spTree>
    <p:extLst>
      <p:ext uri="{BB962C8B-B14F-4D97-AF65-F5344CB8AC3E}">
        <p14:creationId xmlns:p14="http://schemas.microsoft.com/office/powerpoint/2010/main" val="3564379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40877-1F8C-4B99-A40F-4CAF56698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045" y="1620914"/>
            <a:ext cx="4036334" cy="23876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/>
              <a:t>How much interplay is there between the organizations?</a:t>
            </a:r>
          </a:p>
        </p:txBody>
      </p:sp>
      <p:pic>
        <p:nvPicPr>
          <p:cNvPr id="34" name="Content Placeholder 3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1E93A19-BEFD-45AD-BB2C-0E9B84267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18608" b="-1"/>
          <a:stretch/>
        </p:blipFill>
        <p:spPr>
          <a:xfrm>
            <a:off x="733507" y="666729"/>
            <a:ext cx="5536001" cy="429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4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A374-236D-4BC0-B04E-A803DDA0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045" y="3999780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 dirty="0"/>
              <a:t>Similarities:</a:t>
            </a:r>
          </a:p>
        </p:txBody>
      </p:sp>
      <p:pic>
        <p:nvPicPr>
          <p:cNvPr id="9" name="Content Placeholder 4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69A7EF2F-EFC8-42CF-8CB6-E8BA1436A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37"/>
          <a:stretch/>
        </p:blipFill>
        <p:spPr>
          <a:xfrm>
            <a:off x="557783" y="476399"/>
            <a:ext cx="5486400" cy="3254885"/>
          </a:xfrm>
          <a:prstGeom prst="rect">
            <a:avLst/>
          </a:prstGeom>
        </p:spPr>
      </p:pic>
      <p:pic>
        <p:nvPicPr>
          <p:cNvPr id="6" name="Picture 5" descr="A picture containing indoor, text&#10;&#10;Description generated with high confidence">
            <a:extLst>
              <a:ext uri="{FF2B5EF4-FFF2-40B4-BE49-F238E27FC236}">
                <a16:creationId xmlns:a16="http://schemas.microsoft.com/office/drawing/2014/main" id="{56813106-6DFC-40FB-94B1-6CFC6D85C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84" b="-1"/>
          <a:stretch/>
        </p:blipFill>
        <p:spPr>
          <a:xfrm>
            <a:off x="6198887" y="460889"/>
            <a:ext cx="5522976" cy="327658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798E3A0-C77B-4364-879C-71EE0597C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157" y="4163066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Inspection process.</a:t>
            </a:r>
          </a:p>
          <a:p>
            <a:r>
              <a:rPr lang="en-US" sz="1800" dirty="0"/>
              <a:t>Time to contest (appeal) and time for the agency to issue a citation.</a:t>
            </a:r>
          </a:p>
        </p:txBody>
      </p:sp>
    </p:spTree>
    <p:extLst>
      <p:ext uri="{BB962C8B-B14F-4D97-AF65-F5344CB8AC3E}">
        <p14:creationId xmlns:p14="http://schemas.microsoft.com/office/powerpoint/2010/main" val="233113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ED6F-6C79-4564-B783-B3AD604E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829" y="421004"/>
            <a:ext cx="5903927" cy="1625210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Similarities- Regulations:</a:t>
            </a:r>
          </a:p>
        </p:txBody>
      </p:sp>
      <p:pic>
        <p:nvPicPr>
          <p:cNvPr id="8" name="Content Placeholder 4" descr="A picture containing indoor, sitting, yellow&#10;&#10;Description generated with very high confidence">
            <a:extLst>
              <a:ext uri="{FF2B5EF4-FFF2-40B4-BE49-F238E27FC236}">
                <a16:creationId xmlns:a16="http://schemas.microsoft.com/office/drawing/2014/main" id="{652DF3AD-F2DA-4FBB-B8FB-43E004617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164"/>
          <a:stretch/>
        </p:blipFill>
        <p:spPr>
          <a:xfrm>
            <a:off x="327547" y="321733"/>
            <a:ext cx="7058306" cy="485236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D1B3D4-2BD9-4510-8DC9-C6A0AC23C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Powered Industrial Trucks</a:t>
            </a:r>
          </a:p>
          <a:p>
            <a:r>
              <a:rPr lang="en-US" sz="2000" dirty="0"/>
              <a:t>Exits and Emergency Planning</a:t>
            </a:r>
          </a:p>
          <a:p>
            <a:r>
              <a:rPr lang="en-US" sz="2000" dirty="0"/>
              <a:t>LOTO</a:t>
            </a:r>
          </a:p>
          <a:p>
            <a:r>
              <a:rPr lang="en-US" sz="2000" dirty="0"/>
              <a:t>PPE</a:t>
            </a:r>
          </a:p>
          <a:p>
            <a:r>
              <a:rPr lang="en-US" sz="2000" dirty="0"/>
              <a:t>Occupational Noise</a:t>
            </a:r>
          </a:p>
          <a:p>
            <a:r>
              <a:rPr lang="en-US" sz="2000" dirty="0"/>
              <a:t>Electrical</a:t>
            </a:r>
          </a:p>
          <a:p>
            <a:r>
              <a:rPr lang="en-US" sz="2000" dirty="0"/>
              <a:t>Machine Guarding</a:t>
            </a:r>
          </a:p>
          <a:p>
            <a:r>
              <a:rPr lang="en-US" sz="2000" dirty="0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160799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4034A48-0DC1-4D59-9EAB-825ACCC97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r="24247" b="-1"/>
          <a:stretch/>
        </p:blipFill>
        <p:spPr>
          <a:xfrm>
            <a:off x="320040" y="320040"/>
            <a:ext cx="11548872" cy="3204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4B9A5D-D709-4447-99F2-60387F59D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17" y="4058237"/>
            <a:ext cx="4894534" cy="1345997"/>
          </a:xfrm>
        </p:spPr>
        <p:txBody>
          <a:bodyPr anchor="ctr">
            <a:norm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What about Injury Reporting?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E41AB9-2C4A-444A-B1AF-AC49639C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651" y="4058237"/>
            <a:ext cx="6976872" cy="1345997"/>
          </a:xfrm>
        </p:spPr>
        <p:txBody>
          <a:bodyPr anchor="ctr">
            <a:normAutofit/>
          </a:bodyPr>
          <a:lstStyle/>
          <a:p>
            <a:r>
              <a:rPr lang="en-US" sz="1700" dirty="0"/>
              <a:t>California Changes</a:t>
            </a:r>
          </a:p>
          <a:p>
            <a:r>
              <a:rPr lang="en-US" sz="1700" dirty="0"/>
              <a:t>300A Electronic Uploading?</a:t>
            </a:r>
          </a:p>
          <a:p>
            <a:r>
              <a:rPr lang="en-US" sz="1700" dirty="0"/>
              <a:t>Any differences on types of reports that will result in an investigation?</a:t>
            </a:r>
          </a:p>
        </p:txBody>
      </p:sp>
    </p:spTree>
    <p:extLst>
      <p:ext uri="{BB962C8B-B14F-4D97-AF65-F5344CB8AC3E}">
        <p14:creationId xmlns:p14="http://schemas.microsoft.com/office/powerpoint/2010/main" val="42255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FD52-4BCE-4E8F-9827-0A7CC53A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77" y="4181510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Differences:</a:t>
            </a:r>
          </a:p>
        </p:txBody>
      </p:sp>
      <p:pic>
        <p:nvPicPr>
          <p:cNvPr id="9" name="Content Placeholder 4" descr="A hand holding an apple&#10;&#10;Description generated with high confidence">
            <a:extLst>
              <a:ext uri="{FF2B5EF4-FFF2-40B4-BE49-F238E27FC236}">
                <a16:creationId xmlns:a16="http://schemas.microsoft.com/office/drawing/2014/main" id="{3DAFCF2E-CD31-4977-BAEB-7E54B3652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r="12078" b="5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Picture 5" descr="A picture containing indoor, text&#10;&#10;Description generated with high confidence">
            <a:extLst>
              <a:ext uri="{FF2B5EF4-FFF2-40B4-BE49-F238E27FC236}">
                <a16:creationId xmlns:a16="http://schemas.microsoft.com/office/drawing/2014/main" id="{98BE631F-60DE-472A-8E72-7A03900EFD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93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F6DE6B-1D87-429A-996C-F5BE1B872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299565"/>
            <a:ext cx="5208544" cy="17703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The Appeal/Contest Process.</a:t>
            </a:r>
          </a:p>
        </p:txBody>
      </p:sp>
    </p:spTree>
    <p:extLst>
      <p:ext uri="{BB962C8B-B14F-4D97-AF65-F5344CB8AC3E}">
        <p14:creationId xmlns:p14="http://schemas.microsoft.com/office/powerpoint/2010/main" val="152880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F112C-5EAE-4A19-9955-F4ECE4826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What is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7A8C4-ED3C-49A2-AF6C-0FDC7F3B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60" y="357250"/>
            <a:ext cx="9144000" cy="42000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800" u="sng" dirty="0">
                <a:solidFill>
                  <a:srgbClr val="D52008"/>
                </a:solidFill>
              </a:rPr>
              <a:t>California:  Form 1BY –Notice of Intent to Classify as a Serious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C35F0-A954-4131-A2CE-DC661DF9B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42" y="1213160"/>
            <a:ext cx="4831500" cy="3997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21FF7-765B-45C4-99CD-8E4D53C9E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4843"/>
          <a:stretch/>
        </p:blipFill>
        <p:spPr>
          <a:xfrm>
            <a:off x="6116278" y="1271951"/>
            <a:ext cx="491767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4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3189-9CAA-4588-A770-FAA43524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>
            <a:normAutofit/>
          </a:bodyPr>
          <a:lstStyle/>
          <a:p>
            <a:r>
              <a:rPr lang="en-US" sz="4000" dirty="0"/>
              <a:t>Notice of Contest v. Appeals Form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C7AF7F-D9C8-44BC-A6B8-686A620F6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" r="-4" b="2969"/>
          <a:stretch/>
        </p:blipFill>
        <p:spPr>
          <a:xfrm>
            <a:off x="5715012" y="1237069"/>
            <a:ext cx="1934870" cy="174418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15DE33E0-0F2C-48A6-98AC-7AB348EDE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58" b="21937"/>
          <a:stretch/>
        </p:blipFill>
        <p:spPr>
          <a:xfrm>
            <a:off x="20" y="10"/>
            <a:ext cx="7743929" cy="5431686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D1A941-8DC4-4B18-8379-E263B7C72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085" y="3236181"/>
            <a:ext cx="3689091" cy="2195515"/>
          </a:xfrm>
        </p:spPr>
        <p:txBody>
          <a:bodyPr>
            <a:normAutofit/>
          </a:bodyPr>
          <a:lstStyle/>
          <a:p>
            <a:r>
              <a:rPr lang="en-US" sz="2400" dirty="0"/>
              <a:t>Do not send in a notice of contest in California.</a:t>
            </a:r>
          </a:p>
          <a:p>
            <a:r>
              <a:rPr lang="en-US" sz="2400" dirty="0"/>
              <a:t>Note – affirmative defenses.  </a:t>
            </a:r>
          </a:p>
        </p:txBody>
      </p:sp>
    </p:spTree>
    <p:extLst>
      <p:ext uri="{BB962C8B-B14F-4D97-AF65-F5344CB8AC3E}">
        <p14:creationId xmlns:p14="http://schemas.microsoft.com/office/powerpoint/2010/main" val="286960647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tal Bann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ertical Bann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slide">
  <a:themeElements>
    <a:clrScheme name="RILA 2">
      <a:dk1>
        <a:srgbClr val="3A5DAE"/>
      </a:dk1>
      <a:lt1>
        <a:srgbClr val="00A9E0"/>
      </a:lt1>
      <a:dk2>
        <a:srgbClr val="201547"/>
      </a:dk2>
      <a:lt2>
        <a:srgbClr val="E1523D"/>
      </a:lt2>
      <a:accent1>
        <a:srgbClr val="25282A"/>
      </a:accent1>
      <a:accent2>
        <a:srgbClr val="F1F1F1"/>
      </a:accent2>
      <a:accent3>
        <a:srgbClr val="C6579A"/>
      </a:accent3>
      <a:accent4>
        <a:srgbClr val="FFC845"/>
      </a:accent4>
      <a:accent5>
        <a:srgbClr val="009B77"/>
      </a:accent5>
      <a:accent6>
        <a:srgbClr val="F1F1F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2E928053F4A74EB6CB5F3EE4E86AA1" ma:contentTypeVersion="12" ma:contentTypeDescription="Create a new document." ma:contentTypeScope="" ma:versionID="9666295e1473454d6e1989604e218a09">
  <xsd:schema xmlns:xsd="http://www.w3.org/2001/XMLSchema" xmlns:xs="http://www.w3.org/2001/XMLSchema" xmlns:p="http://schemas.microsoft.com/office/2006/metadata/properties" xmlns:ns2="b3007770-c132-49bf-85f7-5ef207a62055" xmlns:ns3="cf0b3e7c-267b-4c8a-bccd-665126e099ef" targetNamespace="http://schemas.microsoft.com/office/2006/metadata/properties" ma:root="true" ma:fieldsID="6536fcd7b889667f5bcde3a1fc6c6f79" ns2:_="" ns3:_="">
    <xsd:import namespace="b3007770-c132-49bf-85f7-5ef207a62055"/>
    <xsd:import namespace="cf0b3e7c-267b-4c8a-bccd-665126e099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007770-c132-49bf-85f7-5ef207a62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0b3e7c-267b-4c8a-bccd-665126e099e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EEB78C-E37A-4EA5-89AB-26F21A2D5F10}">
  <ds:schemaRefs>
    <ds:schemaRef ds:uri="http://purl.org/dc/dcmitype/"/>
    <ds:schemaRef ds:uri="http://www.w3.org/XML/1998/namespace"/>
    <ds:schemaRef ds:uri="http://purl.org/dc/elements/1.1/"/>
    <ds:schemaRef ds:uri="http://purl.org/dc/terms/"/>
    <ds:schemaRef ds:uri="b3007770-c132-49bf-85f7-5ef207a62055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f0b3e7c-267b-4c8a-bccd-665126e099e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3FE675D-5B6C-4A22-ADDE-A07712418E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007770-c132-49bf-85f7-5ef207a62055"/>
    <ds:schemaRef ds:uri="cf0b3e7c-267b-4c8a-bccd-665126e099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51B0D8-9236-4BAC-951B-A7A5ED230E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3110</TotalTime>
  <Words>397</Words>
  <Application>Microsoft Office PowerPoint</Application>
  <PresentationFormat>Widescreen</PresentationFormat>
  <Paragraphs>62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Horizontal Banner Slide</vt:lpstr>
      <vt:lpstr>Vertical Banner Slide</vt:lpstr>
      <vt:lpstr>Coverslide</vt:lpstr>
      <vt:lpstr>Strange Bedfellows: The Interplay between Cal-OSHA and Federal OSHA </vt:lpstr>
      <vt:lpstr>PowerPoint Presentation</vt:lpstr>
      <vt:lpstr>How much interplay is there between the organizations?</vt:lpstr>
      <vt:lpstr>Similarities:</vt:lpstr>
      <vt:lpstr>Similarities- Regulations:</vt:lpstr>
      <vt:lpstr>What about Injury Reporting?</vt:lpstr>
      <vt:lpstr>Differences:</vt:lpstr>
      <vt:lpstr>What is this?</vt:lpstr>
      <vt:lpstr>Notice of Contest v. Appeals Form</vt:lpstr>
      <vt:lpstr>Differences:</vt:lpstr>
      <vt:lpstr>What about Repeats?  - Changes in California.  - Federal case law (Angelica Textile).</vt:lpstr>
      <vt:lpstr>General Duty Clause v. IIPP</vt:lpstr>
      <vt:lpstr>Differences in Regulations:</vt:lpstr>
      <vt:lpstr>PowerPoint Presentation</vt:lpstr>
      <vt:lpstr>PowerPoint Presentation</vt:lpstr>
      <vt:lpstr>Heat</vt:lpstr>
      <vt:lpstr>Workplace Violence</vt:lpstr>
      <vt:lpstr>Foot Protection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Gaske</dc:creator>
  <cp:lastModifiedBy>Deffebach, Matthew</cp:lastModifiedBy>
  <cp:revision>36</cp:revision>
  <dcterms:created xsi:type="dcterms:W3CDTF">2019-08-15T19:28:48Z</dcterms:created>
  <dcterms:modified xsi:type="dcterms:W3CDTF">2020-08-13T19:07:36Z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0x0101004E2E928053F4A74EB6CB5F3EE4E86AA1</vt:lpwstr>
  </property>
</Properties>
</file>