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72" r:id="rId5"/>
    <p:sldMasterId id="2147483648" r:id="rId6"/>
  </p:sldMasterIdLst>
  <p:sldIdLst>
    <p:sldId id="256" r:id="rId7"/>
    <p:sldId id="273" r:id="rId8"/>
    <p:sldId id="260" r:id="rId9"/>
    <p:sldId id="274" r:id="rId10"/>
    <p:sldId id="275" r:id="rId11"/>
    <p:sldId id="263" r:id="rId12"/>
    <p:sldId id="268" r:id="rId13"/>
    <p:sldId id="269" r:id="rId14"/>
    <p:sldId id="270" r:id="rId15"/>
    <p:sldId id="271" r:id="rId16"/>
    <p:sldId id="272" r:id="rId17"/>
    <p:sldId id="264" r:id="rId18"/>
    <p:sldId id="265" r:id="rId19"/>
    <p:sldId id="266" r:id="rId20"/>
    <p:sldId id="267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45"/>
    <a:srgbClr val="3A5DAE"/>
    <a:srgbClr val="009B77"/>
    <a:srgbClr val="E1523D"/>
    <a:srgbClr val="00A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57" autoAdjust="0"/>
    <p:restoredTop sz="97604" autoAdjust="0"/>
  </p:normalViewPr>
  <p:slideViewPr>
    <p:cSldViewPr snapToGrid="0">
      <p:cViewPr varScale="1">
        <p:scale>
          <a:sx n="100" d="100"/>
          <a:sy n="100" d="100"/>
        </p:scale>
        <p:origin x="108" y="2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09007-C5F8-4C58-AAF3-44959F5EBF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HEADLINE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5109-FA7D-4183-AF41-6E534BC9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4569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5322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09007-C5F8-4C58-AAF3-44959F5EBF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866111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HEADLINE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15109-FA7D-4183-AF41-6E534BC9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661110" cy="3813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1130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6876D-7C50-47BC-B767-E770BBD9D0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8719711" cy="285273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HEADLINE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D4F25-BE82-414D-983E-A7AA8EA30C5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87197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text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B78A3-354E-4436-8A1F-A738D6FD8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269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79037-9A61-44FF-B343-A1F47EB6A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84886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1742C-F6AA-4E92-81EC-FC3F92771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099560" cy="39748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1A4BA-B444-447F-A3C1-3695A0CE1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77394" y="1825625"/>
            <a:ext cx="4049486" cy="397481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22102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E90CB-710D-4044-B0DB-5699385EBB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878128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HEADLINE ONLY</a:t>
            </a:r>
          </a:p>
        </p:txBody>
      </p:sp>
    </p:spTree>
    <p:extLst>
      <p:ext uri="{BB962C8B-B14F-4D97-AF65-F5344CB8AC3E}">
        <p14:creationId xmlns:p14="http://schemas.microsoft.com/office/powerpoint/2010/main" val="1145045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13E77-682A-4BDC-927B-56037CAB0E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HEADLINE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66C25-1E42-4DCC-9B53-F800D4F58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4295221" cy="540385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50B20-E1AB-4CD8-BA80-FDDA9C233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9623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A0CF4-363B-48B9-93CF-D27A1844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8293B5-7E83-41A5-A1F7-B6241C7059F9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437882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571A8C-4B85-4C42-9EE1-1083DE96F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6537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6B390-6589-49AF-99F7-B8378606A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73426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75626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82A6158B-E3CB-435A-810C-590F6F88CE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0252" y="2877676"/>
            <a:ext cx="6500553" cy="16922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600">
                <a:solidFill>
                  <a:srgbClr val="FFC845"/>
                </a:solidFill>
              </a:defRPr>
            </a:lvl1pPr>
          </a:lstStyle>
          <a:p>
            <a:r>
              <a:rPr lang="en-US" dirty="0"/>
              <a:t>ENTER AWESOME HEADLINE HERE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06B8E1FA-3901-45C7-8F96-C875D6248E4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0252" y="4802796"/>
            <a:ext cx="4477327" cy="1410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rgbClr val="009B77"/>
                </a:solidFill>
              </a:defRPr>
            </a:lvl1pPr>
          </a:lstStyle>
          <a:p>
            <a:pPr lvl="0"/>
            <a:r>
              <a:rPr lang="en-US" dirty="0"/>
              <a:t>Presented by Name, Company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Presented by Name, Company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Presented by Name, Company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62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6876D-7C50-47BC-B767-E770BBD9D0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732644"/>
            <a:ext cx="10515600" cy="285273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HEADLINE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D4F25-BE82-414D-983E-A7AA8EA30C5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61236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text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B78A3-354E-4436-8A1F-A738D6FD8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720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79037-9A61-44FF-B343-A1F47EB6A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1742C-F6AA-4E92-81EC-FC3F92771F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35667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1A4BA-B444-447F-A3C1-3695A0CE1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6672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53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CE459-9AE9-47E8-AD2A-D929E48605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3A5DAE"/>
                </a:solidFill>
              </a:defRPr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7F43C-0F9B-4306-8714-8A1ABB065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F7CB8C-F2A3-4BFC-A395-AE271281F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8141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B2945C-ADE2-4E01-9A73-5D48039E9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4E76B5-C3BD-4E6A-AA7F-3821F9656A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814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352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E90CB-710D-4044-B0DB-5699385EBB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HEADLINE ONLY</a:t>
            </a:r>
          </a:p>
        </p:txBody>
      </p:sp>
    </p:spTree>
    <p:extLst>
      <p:ext uri="{BB962C8B-B14F-4D97-AF65-F5344CB8AC3E}">
        <p14:creationId xmlns:p14="http://schemas.microsoft.com/office/powerpoint/2010/main" val="260412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13E77-682A-4BDC-927B-56037CAB0E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HEADLINE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F66C25-1E42-4DCC-9B53-F800D4F58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488812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50B20-E1AB-4CD8-BA80-FDDA9C233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287921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774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A0CF4-363B-48B9-93CF-D27A1844B2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HEADLINE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8293B5-7E83-41A5-A1F7-B6241C7059F9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35267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INSERT IMAGE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571A8C-4B85-4C42-9EE1-1083DE96F8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282696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2811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6B390-6589-49AF-99F7-B8378606A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6106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6934" y="0"/>
            <a:ext cx="12231160" cy="6856214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8/26/2020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4770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3CA9CD4C-8AFF-4097-AC59-D20F01FEA393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6E1619-B9F3-4058-B7D2-F46574E95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ENTER HEADLINE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DA178-45AB-4DF0-A26F-7D70774E7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3462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062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8" r:id="rId6"/>
    <p:sldLayoutId id="2147483659" r:id="rId7"/>
    <p:sldLayoutId id="2147483670" r:id="rId8"/>
    <p:sldLayoutId id="214748368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3A5DA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computer&#10;&#10;Description automatically generated">
            <a:extLst>
              <a:ext uri="{FF2B5EF4-FFF2-40B4-BE49-F238E27FC236}">
                <a16:creationId xmlns:a16="http://schemas.microsoft.com/office/drawing/2014/main" id="{C4BE00C8-4B91-4811-AA27-CA49A34FC68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6E1619-B9F3-4058-B7D2-F46574E95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1212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ENTER HEADLINE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DA178-45AB-4DF0-A26F-7D70774E7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8364279" cy="3813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382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7" r:id="rId4"/>
    <p:sldLayoutId id="2147483678" r:id="rId5"/>
    <p:sldLayoutId id="2147483679" r:id="rId6"/>
    <p:sldLayoutId id="2147483680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3A5DAE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evice, room&#10;&#10;Description automatically generated">
            <a:extLst>
              <a:ext uri="{FF2B5EF4-FFF2-40B4-BE49-F238E27FC236}">
                <a16:creationId xmlns:a16="http://schemas.microsoft.com/office/drawing/2014/main" id="{03F0A666-0D65-4B82-97DB-C30D4243BE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80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rgbClr val="FFC84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1059E-A03C-40A3-B783-727866B38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567" y="2747246"/>
            <a:ext cx="7044408" cy="2253818"/>
          </a:xfrm>
        </p:spPr>
        <p:txBody>
          <a:bodyPr>
            <a:normAutofit/>
          </a:bodyPr>
          <a:lstStyle/>
          <a:p>
            <a:r>
              <a:rPr lang="en-US" dirty="0"/>
              <a:t>LEGAL LIABILITY FOR ACTS OF VIOLENCE IN RETAIL: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8F57C-8826-4583-A01B-DAB3FE5E3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567" y="4637993"/>
            <a:ext cx="5144654" cy="492991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accent2"/>
                </a:solidFill>
              </a:rPr>
              <a:t>Understanding the Risks</a:t>
            </a:r>
          </a:p>
        </p:txBody>
      </p:sp>
    </p:spTree>
    <p:extLst>
      <p:ext uri="{BB962C8B-B14F-4D97-AF65-F5344CB8AC3E}">
        <p14:creationId xmlns:p14="http://schemas.microsoft.com/office/powerpoint/2010/main" val="3410360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2021-C856-B347-AB57-D6C8F866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Did Plaintiff Succeed?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FC545-3BA3-534E-B124-A1E9EC5B5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Thorough work up in discovery.  Built an effective story before entering Court.</a:t>
            </a:r>
          </a:p>
          <a:p>
            <a:r>
              <a:rPr lang="en-US" dirty="0"/>
              <a:t>Exploited inconsistencies between levels of authority and lack of knowledge of corporate policies.</a:t>
            </a:r>
          </a:p>
          <a:p>
            <a:r>
              <a:rPr lang="en-US" dirty="0"/>
              <a:t>What came across as a lack of concern for its employees and customers angered the jury, and they ignored the likely criminal conduct in order to punish Retailer through a large compensatory award.</a:t>
            </a:r>
          </a:p>
        </p:txBody>
      </p:sp>
    </p:spTree>
    <p:extLst>
      <p:ext uri="{BB962C8B-B14F-4D97-AF65-F5344CB8AC3E}">
        <p14:creationId xmlns:p14="http://schemas.microsoft.com/office/powerpoint/2010/main" val="2074775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2021-C856-B347-AB57-D6C8F866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vs. Loss Prevention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FC545-3BA3-534E-B124-A1E9EC5B5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Ensure everyone is on the same page when it comes to identifying the people responsible for determining what security measures are needed.</a:t>
            </a:r>
          </a:p>
          <a:p>
            <a:r>
              <a:rPr lang="en-US" dirty="0"/>
              <a:t>Someone must be in charge!</a:t>
            </a:r>
          </a:p>
          <a:p>
            <a:r>
              <a:rPr lang="en-US" dirty="0"/>
              <a:t>Security vs. Loss Prevention: Related but different.  Someone needs to be responsible for assessing the safety of the store and its customers from third party criminal attacks.</a:t>
            </a:r>
          </a:p>
          <a:p>
            <a:pPr lvl="1"/>
            <a:r>
              <a:rPr lang="en-US" dirty="0"/>
              <a:t>Most training at the retail level focuses on loss prevention, very little on preventing third party violence.</a:t>
            </a:r>
          </a:p>
        </p:txBody>
      </p:sp>
    </p:spTree>
    <p:extLst>
      <p:ext uri="{BB962C8B-B14F-4D97-AF65-F5344CB8AC3E}">
        <p14:creationId xmlns:p14="http://schemas.microsoft.com/office/powerpoint/2010/main" val="14090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Guards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single store level, security guards are not expensive. </a:t>
            </a:r>
          </a:p>
          <a:p>
            <a:r>
              <a:rPr lang="en-US" dirty="0"/>
              <a:t>As a Fortune 500 company, you must be prepared to explain the circumstances which caused placement of a security guard. </a:t>
            </a:r>
          </a:p>
          <a:p>
            <a:pPr lvl="1"/>
            <a:r>
              <a:rPr lang="en-US" dirty="0"/>
              <a:t>It must be more than “a feeling” or the store manager’s subjective perception of the area.</a:t>
            </a:r>
          </a:p>
          <a:p>
            <a:r>
              <a:rPr lang="en-US" dirty="0"/>
              <a:t>Develop objective criteria that someone can explain. </a:t>
            </a:r>
          </a:p>
          <a:p>
            <a:r>
              <a:rPr lang="en-US" dirty="0"/>
              <a:t>If you do not use security guards, why not?  The average juror will see security guards as an inexpensive precaution.</a:t>
            </a:r>
          </a:p>
        </p:txBody>
      </p:sp>
    </p:spTree>
    <p:extLst>
      <p:ext uri="{BB962C8B-B14F-4D97-AF65-F5344CB8AC3E}">
        <p14:creationId xmlns:p14="http://schemas.microsoft.com/office/powerpoint/2010/main" val="3434703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Guards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Armed vs. unarmed?  </a:t>
            </a:r>
          </a:p>
          <a:p>
            <a:r>
              <a:rPr lang="en-US" dirty="0"/>
              <a:t>Off duty police vs. “security professional.” </a:t>
            </a:r>
          </a:p>
          <a:p>
            <a:r>
              <a:rPr lang="en-US" dirty="0"/>
              <a:t>Post orders and Rules of Engagement </a:t>
            </a:r>
            <a:r>
              <a:rPr lang="en-US" dirty="0">
                <a:sym typeface="Wingdings" panose="05000000000000000000" pitchFamily="2" charset="2"/>
              </a:rPr>
              <a:t> Under what circumstances are your guards allowed to intervene?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Do firearms increase the potential risk of harm? </a:t>
            </a:r>
          </a:p>
          <a:p>
            <a:r>
              <a:rPr lang="en-US" dirty="0">
                <a:sym typeface="Wingdings" panose="05000000000000000000" pitchFamily="2" charset="2"/>
              </a:rPr>
              <a:t>Whatever decision you make, make sure it is documented and backed by real evidence, and make sure someone is able to explain the decision.</a:t>
            </a:r>
          </a:p>
          <a:p>
            <a:r>
              <a:rPr lang="en-US" dirty="0">
                <a:sym typeface="Wingdings" panose="05000000000000000000" pitchFamily="2" charset="2"/>
              </a:rPr>
              <a:t>Have a way of documenting employee concerns about store safety?  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Method of direct report instead of relying on store manager?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38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Parking Lots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they be open to the public?</a:t>
            </a:r>
          </a:p>
          <a:p>
            <a:r>
              <a:rPr lang="en-US" dirty="0"/>
              <a:t>Many people view parking lots as a “safe space” to engage in private business transactions. </a:t>
            </a:r>
          </a:p>
          <a:p>
            <a:r>
              <a:rPr lang="en-US" dirty="0"/>
              <a:t>Consider signs indicating parking is for customers only, and that private business transactions are prohibited.</a:t>
            </a:r>
          </a:p>
          <a:p>
            <a:r>
              <a:rPr lang="en-US" dirty="0"/>
              <a:t>Measures that might convert individuals like Mr. Doe into “trespassers” instead of licensees or invitees. </a:t>
            </a:r>
          </a:p>
        </p:txBody>
      </p:sp>
    </p:spTree>
    <p:extLst>
      <p:ext uri="{BB962C8B-B14F-4D97-AF65-F5344CB8AC3E}">
        <p14:creationId xmlns:p14="http://schemas.microsoft.com/office/powerpoint/2010/main" val="1659904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Apportionment – When does it work?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Apportionment is likely a successful strategy only when the store has a sound methodology for determining its security precautions. In those cases, jurors are more likely to attribute fault to the criminal actors. </a:t>
            </a:r>
          </a:p>
        </p:txBody>
      </p:sp>
    </p:spTree>
    <p:extLst>
      <p:ext uri="{BB962C8B-B14F-4D97-AF65-F5344CB8AC3E}">
        <p14:creationId xmlns:p14="http://schemas.microsoft.com/office/powerpoint/2010/main" val="1358874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BBA4E7-4454-4DFB-B48E-C93D83DA4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ACROSS JURISDICTIONS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DC562F9-CFE5-4DCC-8519-9E9E2F2C0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Jurisdiction/venue matter</a:t>
            </a:r>
          </a:p>
          <a:p>
            <a:r>
              <a:rPr lang="en-US" dirty="0"/>
              <a:t>Know the appellate landscape</a:t>
            </a:r>
          </a:p>
          <a:p>
            <a:r>
              <a:rPr lang="en-US" dirty="0"/>
              <a:t>Use a consistent approach</a:t>
            </a:r>
          </a:p>
          <a:p>
            <a:r>
              <a:rPr lang="en-US" dirty="0"/>
              <a:t>Manage to the data, not the dollars</a:t>
            </a:r>
          </a:p>
          <a:p>
            <a:r>
              <a:rPr lang="en-US" dirty="0"/>
              <a:t>Don’t confuse violent acts with property crimes</a:t>
            </a:r>
          </a:p>
        </p:txBody>
      </p:sp>
    </p:spTree>
    <p:extLst>
      <p:ext uri="{BB962C8B-B14F-4D97-AF65-F5344CB8AC3E}">
        <p14:creationId xmlns:p14="http://schemas.microsoft.com/office/powerpoint/2010/main" val="425812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7D65E5-26F1-4311-A15B-91179DFE5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SHOOTER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0C416C2-C7FC-463A-BD7A-8606D7BCA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Claims being made; not very successful</a:t>
            </a:r>
          </a:p>
          <a:p>
            <a:r>
              <a:rPr lang="en-US" dirty="0"/>
              <a:t>“Mass shootings have become so common in the US that they are foreseeable in any location that attracts mass gatherings of people.”</a:t>
            </a:r>
          </a:p>
          <a:p>
            <a:r>
              <a:rPr lang="en-US" dirty="0"/>
              <a:t>What is “mass gathering?” FBI says a “mass shooting” is four people</a:t>
            </a:r>
          </a:p>
          <a:p>
            <a:r>
              <a:rPr lang="en-US" dirty="0"/>
              <a:t>Tacoma Mall shooting – 2005</a:t>
            </a:r>
          </a:p>
          <a:p>
            <a:r>
              <a:rPr lang="en-US" dirty="0"/>
              <a:t>Even assuming foreseeability, can they “reasonably” be prevented?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4901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F1374C-A11F-4055-A729-031260440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5CBB8A5-C85A-4ECD-9842-743D0C3E1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6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A7760A-F57E-48F2-A36C-55EDAF0BA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PANELISTS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0EF8C8-8E64-4271-822C-DD4988053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Nathan Brown </a:t>
            </a:r>
            <a:r>
              <a:rPr lang="en-US" sz="2400" dirty="0"/>
              <a:t>– Corporate Counsel, The Kroger Company</a:t>
            </a:r>
          </a:p>
          <a:p>
            <a:r>
              <a:rPr lang="en-US" sz="2400" b="1" dirty="0"/>
              <a:t>Brian Trulock </a:t>
            </a:r>
            <a:r>
              <a:rPr lang="en-US" sz="2400" dirty="0"/>
              <a:t>– Partner, </a:t>
            </a:r>
            <a:r>
              <a:rPr lang="en-US" sz="2400" dirty="0" err="1"/>
              <a:t>Bendin</a:t>
            </a:r>
            <a:r>
              <a:rPr lang="en-US" sz="2400" dirty="0"/>
              <a:t> Sumrall &amp; Ladner, LLC</a:t>
            </a:r>
          </a:p>
          <a:p>
            <a:r>
              <a:rPr lang="en-US" sz="2400" b="1" dirty="0"/>
              <a:t>Walter E. Palmer </a:t>
            </a:r>
            <a:r>
              <a:rPr lang="en-US" sz="2400" dirty="0"/>
              <a:t>– Executive Vice-President, CAP Index</a:t>
            </a:r>
          </a:p>
        </p:txBody>
      </p:sp>
    </p:spTree>
    <p:extLst>
      <p:ext uri="{BB962C8B-B14F-4D97-AF65-F5344CB8AC3E}">
        <p14:creationId xmlns:p14="http://schemas.microsoft.com/office/powerpoint/2010/main" val="2545499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9B1BB-AA39-4104-A6AB-E77B00B42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D30AC-A03C-4B91-84D5-169A4218B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Legal Primer </a:t>
            </a:r>
            <a:r>
              <a:rPr lang="en-US" dirty="0"/>
              <a:t>– Brief overview of key terms, concepts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Case Study</a:t>
            </a:r>
            <a:r>
              <a:rPr lang="en-US" dirty="0"/>
              <a:t> - Parking lot shooting, litigation process and verdict, lessons learned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Corporate Perspective</a:t>
            </a:r>
            <a:r>
              <a:rPr lang="en-US" dirty="0"/>
              <a:t> - Managing across jurisdictions, legal standards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Active Shooter </a:t>
            </a:r>
            <a:r>
              <a:rPr lang="en-US" dirty="0"/>
              <a:t>– Any legal developments in this arena?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699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AB711A-9058-4BEA-82B8-D61E1B6D2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NEGLIGENT OR INADEQUATE SECURITY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D38FD20-4B4C-4E17-9A04-0EC4CEFC5F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Civil Action (not criminal, OSHA)</a:t>
            </a:r>
          </a:p>
          <a:p>
            <a:pPr lvl="1"/>
            <a:r>
              <a:rPr lang="en-US" dirty="0"/>
              <a:t>Tort law (not contract)</a:t>
            </a:r>
          </a:p>
          <a:p>
            <a:pPr lvl="1"/>
            <a:r>
              <a:rPr lang="en-US" dirty="0"/>
              <a:t>Negligence (not intentional)</a:t>
            </a:r>
          </a:p>
          <a:p>
            <a:r>
              <a:rPr lang="en-US" dirty="0"/>
              <a:t>Generally, individuals/companies are not liable for criminal acts of third parties</a:t>
            </a:r>
          </a:p>
          <a:p>
            <a:r>
              <a:rPr lang="en-US" dirty="0"/>
              <a:t>Emerged in 1970’s and 80’s as new part of premises liability</a:t>
            </a:r>
          </a:p>
          <a:p>
            <a:r>
              <a:rPr lang="en-US" dirty="0"/>
              <a:t>Headline-grabbing cases in 2019</a:t>
            </a:r>
          </a:p>
        </p:txBody>
      </p:sp>
    </p:spTree>
    <p:extLst>
      <p:ext uri="{BB962C8B-B14F-4D97-AF65-F5344CB8AC3E}">
        <p14:creationId xmlns:p14="http://schemas.microsoft.com/office/powerpoint/2010/main" val="3580284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F84BCD-0B4F-4FAA-91E5-4D7BADAEA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PRINCIPLES AND TERMS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0DB76E-362B-4919-9305-C3916306CFA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Duty</a:t>
            </a:r>
          </a:p>
          <a:p>
            <a:pPr lvl="1"/>
            <a:r>
              <a:rPr lang="en-US" dirty="0"/>
              <a:t>Relationship</a:t>
            </a:r>
          </a:p>
          <a:p>
            <a:pPr lvl="2"/>
            <a:r>
              <a:rPr lang="en-US" dirty="0"/>
              <a:t>Invitee</a:t>
            </a:r>
          </a:p>
          <a:p>
            <a:pPr lvl="2"/>
            <a:r>
              <a:rPr lang="en-US" dirty="0"/>
              <a:t>Licensee</a:t>
            </a:r>
          </a:p>
          <a:p>
            <a:pPr lvl="2"/>
            <a:r>
              <a:rPr lang="en-US" dirty="0"/>
              <a:t>Trespasser</a:t>
            </a:r>
          </a:p>
          <a:p>
            <a:pPr lvl="1"/>
            <a:r>
              <a:rPr lang="en-US" dirty="0"/>
              <a:t>Voluntary assumption</a:t>
            </a:r>
          </a:p>
          <a:p>
            <a:r>
              <a:rPr lang="en-US" b="1" dirty="0"/>
              <a:t>Breach</a:t>
            </a:r>
          </a:p>
          <a:p>
            <a:pPr lvl="1"/>
            <a:r>
              <a:rPr lang="en-US" dirty="0"/>
              <a:t>Provide “reasonable” security</a:t>
            </a:r>
          </a:p>
          <a:p>
            <a:pPr lvl="1"/>
            <a:r>
              <a:rPr lang="en-US" dirty="0"/>
              <a:t>No “bright line” rules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2755C9-5AC7-40DE-8B12-D1AA06E8275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Proximate Cause</a:t>
            </a:r>
          </a:p>
          <a:p>
            <a:pPr lvl="1"/>
            <a:r>
              <a:rPr lang="en-US" dirty="0"/>
              <a:t>Cause in Fact</a:t>
            </a:r>
          </a:p>
          <a:p>
            <a:pPr lvl="1"/>
            <a:r>
              <a:rPr lang="en-US" dirty="0" err="1"/>
              <a:t>Forseeability</a:t>
            </a:r>
            <a:endParaRPr lang="en-US" dirty="0"/>
          </a:p>
          <a:p>
            <a:pPr lvl="2"/>
            <a:r>
              <a:rPr lang="en-US" dirty="0"/>
              <a:t>Prior, similar</a:t>
            </a:r>
          </a:p>
          <a:p>
            <a:pPr lvl="2"/>
            <a:r>
              <a:rPr lang="en-US" dirty="0"/>
              <a:t>Totality of circumstances</a:t>
            </a:r>
          </a:p>
          <a:p>
            <a:pPr lvl="2"/>
            <a:r>
              <a:rPr lang="en-US" dirty="0"/>
              <a:t>Balancing act</a:t>
            </a:r>
          </a:p>
          <a:p>
            <a:r>
              <a:rPr lang="en-US" b="1" dirty="0"/>
              <a:t>Damages</a:t>
            </a:r>
          </a:p>
          <a:p>
            <a:pPr lvl="1"/>
            <a:r>
              <a:rPr lang="en-US" dirty="0"/>
              <a:t>Compensatory</a:t>
            </a:r>
          </a:p>
          <a:p>
            <a:pPr lvl="1"/>
            <a:r>
              <a:rPr lang="en-US" dirty="0"/>
              <a:t>Punitive</a:t>
            </a:r>
          </a:p>
          <a:p>
            <a:pPr lvl="1"/>
            <a:r>
              <a:rPr lang="en-US" dirty="0"/>
              <a:t>Apportionment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03326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5D0BE-0E43-3E49-82DB-F5B72B8CD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92398" y="1534887"/>
            <a:ext cx="6815669" cy="1851778"/>
          </a:xfrm>
        </p:spPr>
        <p:txBody>
          <a:bodyPr/>
          <a:lstStyle/>
          <a:p>
            <a:br>
              <a:rPr lang="en-US" sz="3200" b="1" dirty="0"/>
            </a:br>
            <a:br>
              <a:rPr lang="en-US" sz="3200" b="1" dirty="0"/>
            </a:br>
            <a:br>
              <a:rPr lang="en-US" sz="3200" b="1" dirty="0"/>
            </a:br>
            <a:br>
              <a:rPr lang="en-US" dirty="0"/>
            </a:br>
            <a:r>
              <a:rPr lang="en-US" sz="4000" dirty="0"/>
              <a:t>John Doe v. XYZ Retail</a:t>
            </a:r>
            <a:br>
              <a:rPr lang="en-US" sz="4000" dirty="0"/>
            </a:br>
            <a:r>
              <a:rPr lang="en-US" sz="4000" dirty="0"/>
              <a:t>Lessons Learned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E8317B-2780-9E42-A209-1FFFA67460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Brian Trulock</a:t>
            </a:r>
            <a:br>
              <a:rPr lang="en-US" sz="3200" dirty="0"/>
            </a:br>
            <a:endParaRPr lang="en-US" sz="3200" dirty="0"/>
          </a:p>
        </p:txBody>
      </p:sp>
      <p:pic>
        <p:nvPicPr>
          <p:cNvPr id="4" name="Picture 3" descr="BSLLogo_highres">
            <a:extLst>
              <a:ext uri="{FF2B5EF4-FFF2-40B4-BE49-F238E27FC236}">
                <a16:creationId xmlns:a16="http://schemas.microsoft.com/office/drawing/2014/main" id="{5AEA41E9-3E8A-1F4B-B974-496DB81536D3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0402" y="4104320"/>
            <a:ext cx="5751195" cy="427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4654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2021-C856-B347-AB57-D6C8F866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Basic 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FC545-3BA3-534E-B124-A1E9EC5B5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December 2012, Plaintiff Mr. Doe shot in the parking lot of a retail location in Atlanta.  </a:t>
            </a:r>
          </a:p>
          <a:p>
            <a:r>
              <a:rPr lang="en-US" dirty="0"/>
              <a:t>He was there to engage in a private transaction (sale of electronics) with a third party and to “buy eye drops.”</a:t>
            </a:r>
          </a:p>
          <a:p>
            <a:r>
              <a:rPr lang="en-US" dirty="0"/>
              <a:t>Immediately after the unsuccessful transaction, an unidentified third person entered Mr. Doe’s vehicle, demanded his money, and shot him several times. </a:t>
            </a:r>
          </a:p>
        </p:txBody>
      </p:sp>
    </p:spTree>
    <p:extLst>
      <p:ext uri="{BB962C8B-B14F-4D97-AF65-F5344CB8AC3E}">
        <p14:creationId xmlns:p14="http://schemas.microsoft.com/office/powerpoint/2010/main" val="1603034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2021-C856-B347-AB57-D6C8F866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Allegations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FC545-3BA3-534E-B124-A1E9EC5B5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Retailer knew or should have known that a shooting in its parking lot was foreseeable, and it was negligent because it failed to take reasonable measures to guard against it.</a:t>
            </a:r>
          </a:p>
          <a:p>
            <a:r>
              <a:rPr lang="en-US" dirty="0"/>
              <a:t>Specifically, Plaintiff argued Retailer should have had a security guard in place, which would have prevented the shooting.</a:t>
            </a:r>
          </a:p>
        </p:txBody>
      </p:sp>
    </p:spTree>
    <p:extLst>
      <p:ext uri="{BB962C8B-B14F-4D97-AF65-F5344CB8AC3E}">
        <p14:creationId xmlns:p14="http://schemas.microsoft.com/office/powerpoint/2010/main" val="3506184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42021-C856-B347-AB57-D6C8F8668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FC545-3BA3-534E-B124-A1E9EC5B5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foreseeable based on previous criminal acts.</a:t>
            </a:r>
          </a:p>
          <a:p>
            <a:pPr lvl="1"/>
            <a:r>
              <a:rPr lang="en-US" dirty="0"/>
              <a:t>2 previous armed robberies and a purse snatching.</a:t>
            </a:r>
          </a:p>
          <a:p>
            <a:r>
              <a:rPr lang="en-US" dirty="0"/>
              <a:t>Not foreseeable because Mr. Doe was targeted, and there was no way Retailer could have had advance knowledge of the criminal conspiracy between buyer and unidentified third party.</a:t>
            </a:r>
          </a:p>
        </p:txBody>
      </p:sp>
    </p:spTree>
    <p:extLst>
      <p:ext uri="{BB962C8B-B14F-4D97-AF65-F5344CB8AC3E}">
        <p14:creationId xmlns:p14="http://schemas.microsoft.com/office/powerpoint/2010/main" val="1133031441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tal Banner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ertical Banner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overslide">
  <a:themeElements>
    <a:clrScheme name="RILA 2">
      <a:dk1>
        <a:srgbClr val="3A5DAE"/>
      </a:dk1>
      <a:lt1>
        <a:srgbClr val="00A9E0"/>
      </a:lt1>
      <a:dk2>
        <a:srgbClr val="201547"/>
      </a:dk2>
      <a:lt2>
        <a:srgbClr val="E1523D"/>
      </a:lt2>
      <a:accent1>
        <a:srgbClr val="25282A"/>
      </a:accent1>
      <a:accent2>
        <a:srgbClr val="F1F1F1"/>
      </a:accent2>
      <a:accent3>
        <a:srgbClr val="C6579A"/>
      </a:accent3>
      <a:accent4>
        <a:srgbClr val="FFC845"/>
      </a:accent4>
      <a:accent5>
        <a:srgbClr val="009B77"/>
      </a:accent5>
      <a:accent6>
        <a:srgbClr val="F1F1F1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2E928053F4A74EB6CB5F3EE4E86AA1" ma:contentTypeVersion="12" ma:contentTypeDescription="Create a new document." ma:contentTypeScope="" ma:versionID="9666295e1473454d6e1989604e218a09">
  <xsd:schema xmlns:xsd="http://www.w3.org/2001/XMLSchema" xmlns:xs="http://www.w3.org/2001/XMLSchema" xmlns:p="http://schemas.microsoft.com/office/2006/metadata/properties" xmlns:ns2="b3007770-c132-49bf-85f7-5ef207a62055" xmlns:ns3="cf0b3e7c-267b-4c8a-bccd-665126e099ef" targetNamespace="http://schemas.microsoft.com/office/2006/metadata/properties" ma:root="true" ma:fieldsID="6536fcd7b889667f5bcde3a1fc6c6f79" ns2:_="" ns3:_="">
    <xsd:import namespace="b3007770-c132-49bf-85f7-5ef207a62055"/>
    <xsd:import namespace="cf0b3e7c-267b-4c8a-bccd-665126e099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007770-c132-49bf-85f7-5ef207a620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0b3e7c-267b-4c8a-bccd-665126e099e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FE675D-5B6C-4A22-ADDE-A07712418E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007770-c132-49bf-85f7-5ef207a62055"/>
    <ds:schemaRef ds:uri="cf0b3e7c-267b-4c8a-bccd-665126e099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51B0D8-9236-4BAC-951B-A7A5ED230E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EEB78C-E37A-4EA5-89AB-26F21A2D5F1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1629</TotalTime>
  <Words>912</Words>
  <Application>Microsoft Office PowerPoint</Application>
  <PresentationFormat>Widescreen</PresentationFormat>
  <Paragraphs>97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Horizontal Banner Slide</vt:lpstr>
      <vt:lpstr>Vertical Banner Slide</vt:lpstr>
      <vt:lpstr>Coverslide</vt:lpstr>
      <vt:lpstr>LEGAL LIABILITY FOR ACTS OF VIOLENCE IN RETAIL:</vt:lpstr>
      <vt:lpstr>TODAY’S PANELISTS</vt:lpstr>
      <vt:lpstr>AGENDA</vt:lpstr>
      <vt:lpstr>NEGLIGENT OR INADEQUATE SECURITY</vt:lpstr>
      <vt:lpstr>PRINCIPLES AND TERMS</vt:lpstr>
      <vt:lpstr>    John Doe v. XYZ Retail Lessons Learned </vt:lpstr>
      <vt:lpstr>Introduction and Basic Facts</vt:lpstr>
      <vt:lpstr>Basic Allegations</vt:lpstr>
      <vt:lpstr>Defenses</vt:lpstr>
      <vt:lpstr>How Did Plaintiff Succeed?</vt:lpstr>
      <vt:lpstr>Operations vs. Loss Prevention</vt:lpstr>
      <vt:lpstr>Security Guards</vt:lpstr>
      <vt:lpstr>Security Guards (cont.)</vt:lpstr>
      <vt:lpstr>Parking Lots</vt:lpstr>
      <vt:lpstr>Apportionment – When does it work? </vt:lpstr>
      <vt:lpstr>MANAGING ACROSS JURISDICTIONS</vt:lpstr>
      <vt:lpstr>ACTIVE SHOOTER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Gaske</dc:creator>
  <cp:lastModifiedBy>Walter E. Palmer</cp:lastModifiedBy>
  <cp:revision>49</cp:revision>
  <dcterms:created xsi:type="dcterms:W3CDTF">2019-08-15T19:28:48Z</dcterms:created>
  <dcterms:modified xsi:type="dcterms:W3CDTF">2020-08-26T15:57:19Z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0x0101004E2E928053F4A74EB6CB5F3EE4E86AA1</vt:lpwstr>
  </property>
</Properties>
</file>